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Bold" charset="1" panose="00000800000000000000"/>
      <p:regular r:id="rId18"/>
    </p:embeddedFont>
    <p:embeddedFont>
      <p:font typeface="Codec Pro" charset="1" panose="00000500000000000000"/>
      <p:regular r:id="rId19"/>
    </p:embeddedFont>
    <p:embeddedFont>
      <p:font typeface="Codec Pro Bold" charset="1" panose="00000600000000000000"/>
      <p:regular r:id="rId20"/>
    </p:embeddedFont>
    <p:embeddedFont>
      <p:font typeface="Open Sans Bold" charset="1" panose="020B0806030504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996021"/>
            <a:ext cx="11892936" cy="9757163"/>
          </a:xfrm>
          <a:custGeom>
            <a:avLst/>
            <a:gdLst/>
            <a:ahLst/>
            <a:cxnLst/>
            <a:rect r="r" b="b" t="t" l="l"/>
            <a:pathLst>
              <a:path h="9757163" w="11892936">
                <a:moveTo>
                  <a:pt x="0" y="0"/>
                </a:moveTo>
                <a:lnTo>
                  <a:pt x="11892936" y="0"/>
                </a:lnTo>
                <a:lnTo>
                  <a:pt x="11892936" y="9757162"/>
                </a:lnTo>
                <a:lnTo>
                  <a:pt x="0" y="9757162"/>
                </a:lnTo>
                <a:lnTo>
                  <a:pt x="0" y="0"/>
                </a:lnTo>
                <a:close/>
              </a:path>
            </a:pathLst>
          </a:custGeom>
          <a:blipFill>
            <a:blip r:embed="rId2">
              <a:alphaModFix amt="32999"/>
            </a:blip>
            <a:stretch>
              <a:fillRect l="0" t="0" r="0" b="0"/>
            </a:stretch>
          </a:blipFill>
        </p:spPr>
      </p:sp>
      <p:sp>
        <p:nvSpPr>
          <p:cNvPr name="TextBox 3" id="3"/>
          <p:cNvSpPr txBox="true"/>
          <p:nvPr/>
        </p:nvSpPr>
        <p:spPr>
          <a:xfrm rot="0">
            <a:off x="1322533" y="2946712"/>
            <a:ext cx="15642934" cy="1735447"/>
          </a:xfrm>
          <a:prstGeom prst="rect">
            <a:avLst/>
          </a:prstGeom>
        </p:spPr>
        <p:txBody>
          <a:bodyPr anchor="t" rtlCol="false" tIns="0" lIns="0" bIns="0" rIns="0">
            <a:spAutoFit/>
          </a:bodyPr>
          <a:lstStyle/>
          <a:p>
            <a:pPr algn="l">
              <a:lnSpc>
                <a:spcPts val="6764"/>
              </a:lnSpc>
            </a:pPr>
            <a:r>
              <a:rPr lang="en-US" sz="6149" b="true">
                <a:solidFill>
                  <a:srgbClr val="FFFFFF"/>
                </a:solidFill>
                <a:latin typeface="Montserrat Bold"/>
                <a:ea typeface="Montserrat Bold"/>
                <a:cs typeface="Montserrat Bold"/>
                <a:sym typeface="Montserrat Bold"/>
              </a:rPr>
              <a:t>Modelado y Visualización Predictiva de Ganancias Comerciales</a:t>
            </a:r>
          </a:p>
        </p:txBody>
      </p:sp>
      <p:sp>
        <p:nvSpPr>
          <p:cNvPr name="Freeform 4" id="4"/>
          <p:cNvSpPr/>
          <p:nvPr/>
        </p:nvSpPr>
        <p:spPr>
          <a:xfrm flipH="false" flipV="false" rot="-3539345">
            <a:off x="13791122" y="-3073217"/>
            <a:ext cx="7030425" cy="8617477"/>
          </a:xfrm>
          <a:custGeom>
            <a:avLst/>
            <a:gdLst/>
            <a:ahLst/>
            <a:cxnLst/>
            <a:rect r="r" b="b" t="t" l="l"/>
            <a:pathLst>
              <a:path h="8617477" w="7030425">
                <a:moveTo>
                  <a:pt x="0" y="0"/>
                </a:moveTo>
                <a:lnTo>
                  <a:pt x="7030425" y="0"/>
                </a:lnTo>
                <a:lnTo>
                  <a:pt x="7030425" y="8617477"/>
                </a:lnTo>
                <a:lnTo>
                  <a:pt x="0" y="8617477"/>
                </a:lnTo>
                <a:lnTo>
                  <a:pt x="0" y="0"/>
                </a:lnTo>
                <a:close/>
              </a:path>
            </a:pathLst>
          </a:custGeom>
          <a:blipFill>
            <a:blip r:embed="rId3"/>
            <a:stretch>
              <a:fillRect l="0" t="0" r="0" b="0"/>
            </a:stretch>
          </a:blipFill>
        </p:spPr>
      </p:sp>
      <p:sp>
        <p:nvSpPr>
          <p:cNvPr name="Freeform 5" id="5"/>
          <p:cNvSpPr/>
          <p:nvPr/>
        </p:nvSpPr>
        <p:spPr>
          <a:xfrm flipH="false" flipV="false" rot="0">
            <a:off x="125965" y="-159802"/>
            <a:ext cx="3351581" cy="2790647"/>
          </a:xfrm>
          <a:custGeom>
            <a:avLst/>
            <a:gdLst/>
            <a:ahLst/>
            <a:cxnLst/>
            <a:rect r="r" b="b" t="t" l="l"/>
            <a:pathLst>
              <a:path h="2790647" w="3351581">
                <a:moveTo>
                  <a:pt x="0" y="0"/>
                </a:moveTo>
                <a:lnTo>
                  <a:pt x="3351582" y="0"/>
                </a:lnTo>
                <a:lnTo>
                  <a:pt x="3351582" y="2790647"/>
                </a:lnTo>
                <a:lnTo>
                  <a:pt x="0" y="2790647"/>
                </a:lnTo>
                <a:lnTo>
                  <a:pt x="0" y="0"/>
                </a:lnTo>
                <a:close/>
              </a:path>
            </a:pathLst>
          </a:custGeom>
          <a:blipFill>
            <a:blip r:embed="rId4"/>
            <a:stretch>
              <a:fillRect l="0" t="0" r="0" b="0"/>
            </a:stretch>
          </a:blipFill>
        </p:spPr>
      </p:sp>
      <p:sp>
        <p:nvSpPr>
          <p:cNvPr name="TextBox 6" id="6"/>
          <p:cNvSpPr txBox="true"/>
          <p:nvPr/>
        </p:nvSpPr>
        <p:spPr>
          <a:xfrm rot="0">
            <a:off x="1322533" y="5038725"/>
            <a:ext cx="9546834" cy="578026"/>
          </a:xfrm>
          <a:prstGeom prst="rect">
            <a:avLst/>
          </a:prstGeom>
        </p:spPr>
        <p:txBody>
          <a:bodyPr anchor="t" rtlCol="false" tIns="0" lIns="0" bIns="0" rIns="0">
            <a:spAutoFit/>
          </a:bodyPr>
          <a:lstStyle/>
          <a:p>
            <a:pPr algn="l">
              <a:lnSpc>
                <a:spcPts val="4365"/>
              </a:lnSpc>
            </a:pPr>
            <a:r>
              <a:rPr lang="en-US" sz="3118">
                <a:solidFill>
                  <a:srgbClr val="FFFFFF"/>
                </a:solidFill>
                <a:latin typeface="Codec Pro"/>
                <a:ea typeface="Codec Pro"/>
                <a:cs typeface="Codec Pro"/>
                <a:sym typeface="Codec Pro"/>
              </a:rPr>
              <a:t>Mayoristas y Minoristas (2014 - 2030 )</a:t>
            </a:r>
          </a:p>
        </p:txBody>
      </p:sp>
      <p:sp>
        <p:nvSpPr>
          <p:cNvPr name="TextBox 7" id="7"/>
          <p:cNvSpPr txBox="true"/>
          <p:nvPr/>
        </p:nvSpPr>
        <p:spPr>
          <a:xfrm rot="0">
            <a:off x="1322533" y="5981542"/>
            <a:ext cx="11193315" cy="486628"/>
          </a:xfrm>
          <a:prstGeom prst="rect">
            <a:avLst/>
          </a:prstGeom>
        </p:spPr>
        <p:txBody>
          <a:bodyPr anchor="t" rtlCol="false" tIns="0" lIns="0" bIns="0" rIns="0">
            <a:spAutoFit/>
          </a:bodyPr>
          <a:lstStyle/>
          <a:p>
            <a:pPr algn="l">
              <a:lnSpc>
                <a:spcPts val="3627"/>
              </a:lnSpc>
            </a:pPr>
            <a:r>
              <a:rPr lang="en-US" sz="2591" b="true">
                <a:solidFill>
                  <a:srgbClr val="FFFFFF"/>
                </a:solidFill>
                <a:latin typeface="Codec Pro Bold"/>
                <a:ea typeface="Codec Pro Bold"/>
                <a:cs typeface="Codec Pro Bold"/>
                <a:sym typeface="Codec Pro Bold"/>
              </a:rPr>
              <a:t>Integrantes: Carlos Cabello, Benjamín Oviedo y Francisco Sepúlveda</a:t>
            </a:r>
          </a:p>
        </p:txBody>
      </p:sp>
      <p:sp>
        <p:nvSpPr>
          <p:cNvPr name="TextBox 8" id="8"/>
          <p:cNvSpPr txBox="true"/>
          <p:nvPr/>
        </p:nvSpPr>
        <p:spPr>
          <a:xfrm rot="0">
            <a:off x="1322533" y="6830120"/>
            <a:ext cx="11193315" cy="486628"/>
          </a:xfrm>
          <a:prstGeom prst="rect">
            <a:avLst/>
          </a:prstGeom>
        </p:spPr>
        <p:txBody>
          <a:bodyPr anchor="t" rtlCol="false" tIns="0" lIns="0" bIns="0" rIns="0">
            <a:spAutoFit/>
          </a:bodyPr>
          <a:lstStyle/>
          <a:p>
            <a:pPr algn="l">
              <a:lnSpc>
                <a:spcPts val="3627"/>
              </a:lnSpc>
            </a:pPr>
            <a:r>
              <a:rPr lang="en-US" sz="2591" b="true">
                <a:solidFill>
                  <a:srgbClr val="FFFFFF"/>
                </a:solidFill>
                <a:latin typeface="Codec Pro Bold"/>
                <a:ea typeface="Codec Pro Bold"/>
                <a:cs typeface="Codec Pro Bold"/>
                <a:sym typeface="Codec Pro Bold"/>
              </a:rPr>
              <a:t>Fecha: Miércoles 09 de Julio,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90083">
            <a:off x="1924567" y="4459146"/>
            <a:ext cx="9801314" cy="10981864"/>
          </a:xfrm>
          <a:custGeom>
            <a:avLst/>
            <a:gdLst/>
            <a:ahLst/>
            <a:cxnLst/>
            <a:rect r="r" b="b" t="t" l="l"/>
            <a:pathLst>
              <a:path h="10981864" w="9801314">
                <a:moveTo>
                  <a:pt x="0" y="0"/>
                </a:moveTo>
                <a:lnTo>
                  <a:pt x="9801314" y="0"/>
                </a:lnTo>
                <a:lnTo>
                  <a:pt x="9801314" y="10981864"/>
                </a:lnTo>
                <a:lnTo>
                  <a:pt x="0" y="10981864"/>
                </a:lnTo>
                <a:lnTo>
                  <a:pt x="0" y="0"/>
                </a:lnTo>
                <a:close/>
              </a:path>
            </a:pathLst>
          </a:custGeom>
          <a:blipFill>
            <a:blip r:embed="rId2">
              <a:alphaModFix amt="49000"/>
            </a:blip>
            <a:stretch>
              <a:fillRect l="0" t="0" r="0" b="0"/>
            </a:stretch>
          </a:blipFill>
        </p:spPr>
      </p:sp>
      <p:sp>
        <p:nvSpPr>
          <p:cNvPr name="TextBox 3" id="3"/>
          <p:cNvSpPr txBox="true"/>
          <p:nvPr/>
        </p:nvSpPr>
        <p:spPr>
          <a:xfrm rot="0">
            <a:off x="2547167" y="4433759"/>
            <a:ext cx="13193665" cy="1276608"/>
          </a:xfrm>
          <a:prstGeom prst="rect">
            <a:avLst/>
          </a:prstGeom>
        </p:spPr>
        <p:txBody>
          <a:bodyPr anchor="t" rtlCol="false" tIns="0" lIns="0" bIns="0" rIns="0">
            <a:spAutoFit/>
          </a:bodyPr>
          <a:lstStyle/>
          <a:p>
            <a:pPr algn="ctr">
              <a:lnSpc>
                <a:spcPts val="10485"/>
              </a:lnSpc>
              <a:spcBef>
                <a:spcPct val="0"/>
              </a:spcBef>
            </a:pPr>
            <a:r>
              <a:rPr lang="en-US" b="true" sz="7489">
                <a:solidFill>
                  <a:srgbClr val="FFFFFF"/>
                </a:solidFill>
                <a:latin typeface="Montserrat Bold"/>
                <a:ea typeface="Montserrat Bold"/>
                <a:cs typeface="Montserrat Bold"/>
                <a:sym typeface="Montserrat Bold"/>
              </a:rPr>
              <a:t>Resultados Gráfico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90083">
            <a:off x="1924567" y="4459146"/>
            <a:ext cx="9801314" cy="10981864"/>
          </a:xfrm>
          <a:custGeom>
            <a:avLst/>
            <a:gdLst/>
            <a:ahLst/>
            <a:cxnLst/>
            <a:rect r="r" b="b" t="t" l="l"/>
            <a:pathLst>
              <a:path h="10981864" w="9801314">
                <a:moveTo>
                  <a:pt x="0" y="0"/>
                </a:moveTo>
                <a:lnTo>
                  <a:pt x="9801314" y="0"/>
                </a:lnTo>
                <a:lnTo>
                  <a:pt x="9801314" y="10981864"/>
                </a:lnTo>
                <a:lnTo>
                  <a:pt x="0" y="10981864"/>
                </a:lnTo>
                <a:lnTo>
                  <a:pt x="0" y="0"/>
                </a:lnTo>
                <a:close/>
              </a:path>
            </a:pathLst>
          </a:custGeom>
          <a:blipFill>
            <a:blip r:embed="rId2">
              <a:alphaModFix amt="49000"/>
            </a:blip>
            <a:stretch>
              <a:fillRect l="0" t="0" r="0" b="0"/>
            </a:stretch>
          </a:blipFill>
        </p:spPr>
      </p:sp>
      <p:sp>
        <p:nvSpPr>
          <p:cNvPr name="Freeform 3" id="3"/>
          <p:cNvSpPr/>
          <p:nvPr/>
        </p:nvSpPr>
        <p:spPr>
          <a:xfrm flipH="false" flipV="false" rot="0">
            <a:off x="928142" y="368714"/>
            <a:ext cx="16431717" cy="9549572"/>
          </a:xfrm>
          <a:custGeom>
            <a:avLst/>
            <a:gdLst/>
            <a:ahLst/>
            <a:cxnLst/>
            <a:rect r="r" b="b" t="t" l="l"/>
            <a:pathLst>
              <a:path h="9549572" w="16431717">
                <a:moveTo>
                  <a:pt x="0" y="0"/>
                </a:moveTo>
                <a:lnTo>
                  <a:pt x="16431716" y="0"/>
                </a:lnTo>
                <a:lnTo>
                  <a:pt x="16431716" y="9549572"/>
                </a:lnTo>
                <a:lnTo>
                  <a:pt x="0" y="9549572"/>
                </a:lnTo>
                <a:lnTo>
                  <a:pt x="0" y="0"/>
                </a:lnTo>
                <a:close/>
              </a:path>
            </a:pathLst>
          </a:custGeom>
          <a:blipFill>
            <a:blip r:embed="rId3"/>
            <a:stretch>
              <a:fillRect l="0" t="-1620" r="0" b="-162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562856" y="3990115"/>
            <a:ext cx="6713982" cy="8229600"/>
          </a:xfrm>
          <a:custGeom>
            <a:avLst/>
            <a:gdLst/>
            <a:ahLst/>
            <a:cxnLst/>
            <a:rect r="r" b="b" t="t" l="l"/>
            <a:pathLst>
              <a:path h="8229600" w="6713982">
                <a:moveTo>
                  <a:pt x="0" y="0"/>
                </a:moveTo>
                <a:lnTo>
                  <a:pt x="6713982" y="0"/>
                </a:lnTo>
                <a:lnTo>
                  <a:pt x="6713982" y="8229600"/>
                </a:lnTo>
                <a:lnTo>
                  <a:pt x="0" y="8229600"/>
                </a:lnTo>
                <a:lnTo>
                  <a:pt x="0" y="0"/>
                </a:lnTo>
                <a:close/>
              </a:path>
            </a:pathLst>
          </a:custGeom>
          <a:blipFill>
            <a:blip r:embed="rId2">
              <a:alphaModFix amt="27000"/>
            </a:blip>
            <a:stretch>
              <a:fillRect l="0" t="0" r="0" b="0"/>
            </a:stretch>
          </a:blipFill>
        </p:spPr>
      </p:sp>
      <p:sp>
        <p:nvSpPr>
          <p:cNvPr name="Freeform 3" id="3"/>
          <p:cNvSpPr/>
          <p:nvPr/>
        </p:nvSpPr>
        <p:spPr>
          <a:xfrm flipH="false" flipV="false" rot="1685327">
            <a:off x="-3092300" y="-3167185"/>
            <a:ext cx="8291570" cy="9702472"/>
          </a:xfrm>
          <a:custGeom>
            <a:avLst/>
            <a:gdLst/>
            <a:ahLst/>
            <a:cxnLst/>
            <a:rect r="r" b="b" t="t" l="l"/>
            <a:pathLst>
              <a:path h="9702472" w="8291570">
                <a:moveTo>
                  <a:pt x="0" y="0"/>
                </a:moveTo>
                <a:lnTo>
                  <a:pt x="8291570" y="0"/>
                </a:lnTo>
                <a:lnTo>
                  <a:pt x="8291570" y="9702472"/>
                </a:lnTo>
                <a:lnTo>
                  <a:pt x="0" y="9702472"/>
                </a:lnTo>
                <a:lnTo>
                  <a:pt x="0" y="0"/>
                </a:lnTo>
                <a:close/>
              </a:path>
            </a:pathLst>
          </a:custGeom>
          <a:blipFill>
            <a:blip r:embed="rId3">
              <a:alphaModFix amt="51000"/>
            </a:blip>
            <a:stretch>
              <a:fillRect l="0" t="0" r="0" b="0"/>
            </a:stretch>
          </a:blipFill>
        </p:spPr>
      </p:sp>
      <p:sp>
        <p:nvSpPr>
          <p:cNvPr name="TextBox 4" id="4"/>
          <p:cNvSpPr txBox="true"/>
          <p:nvPr/>
        </p:nvSpPr>
        <p:spPr>
          <a:xfrm rot="0">
            <a:off x="6009326" y="1202059"/>
            <a:ext cx="6269348" cy="1116383"/>
          </a:xfrm>
          <a:prstGeom prst="rect">
            <a:avLst/>
          </a:prstGeom>
        </p:spPr>
        <p:txBody>
          <a:bodyPr anchor="t" rtlCol="false" tIns="0" lIns="0" bIns="0" rIns="0">
            <a:spAutoFit/>
          </a:bodyPr>
          <a:lstStyle/>
          <a:p>
            <a:pPr algn="l">
              <a:lnSpc>
                <a:spcPts val="8327"/>
              </a:lnSpc>
            </a:pPr>
            <a:r>
              <a:rPr lang="en-US" sz="8327" b="true">
                <a:solidFill>
                  <a:srgbClr val="FFFFFF"/>
                </a:solidFill>
                <a:latin typeface="Montserrat Bold"/>
                <a:ea typeface="Montserrat Bold"/>
                <a:cs typeface="Montserrat Bold"/>
                <a:sym typeface="Montserrat Bold"/>
              </a:rPr>
              <a:t>Conclusión</a:t>
            </a:r>
          </a:p>
        </p:txBody>
      </p:sp>
      <p:sp>
        <p:nvSpPr>
          <p:cNvPr name="TextBox 5" id="5"/>
          <p:cNvSpPr txBox="true"/>
          <p:nvPr/>
        </p:nvSpPr>
        <p:spPr>
          <a:xfrm rot="0">
            <a:off x="1996109" y="2429937"/>
            <a:ext cx="13932507" cy="6828363"/>
          </a:xfrm>
          <a:prstGeom prst="rect">
            <a:avLst/>
          </a:prstGeom>
        </p:spPr>
        <p:txBody>
          <a:bodyPr anchor="t" rtlCol="false" tIns="0" lIns="0" bIns="0" rIns="0">
            <a:spAutoFit/>
          </a:bodyPr>
          <a:lstStyle/>
          <a:p>
            <a:pPr algn="just">
              <a:lnSpc>
                <a:spcPts val="4166"/>
              </a:lnSpc>
            </a:pPr>
            <a:r>
              <a:rPr lang="en-US" sz="2777">
                <a:solidFill>
                  <a:srgbClr val="FFFFFF"/>
                </a:solidFill>
                <a:latin typeface="Codec Pro"/>
                <a:ea typeface="Codec Pro"/>
                <a:cs typeface="Codec Pro"/>
                <a:sym typeface="Codec Pro"/>
              </a:rPr>
              <a:t>En este proyecto, abordamos la necesidad de la empresa ficticia Comercial Álamo de proyectar sus ganancias hasta 2030, un desafío crucial en el entorno competitivo actual. Para ello, implementamos una solución robusta y tecnológicamente avanzada: el análisis de ventas históricas utilizando inteligencia artificial, Excel y, fundamentalmente, la regresión lineal múltiple polinomial de grado 2. El uso de Python fue instrumental en la materialización de estas proyecciones. A través de la interacción con una IA, se generó un código en Python que permitió no solo cargar los datos desde un archivo Excel histórico, sino también realizar la proyección futura de las ventas mayoristas y minoristas.   Este proyecto no solo cumple con los objetivos de aplicar conocimientos de contabilidad y costos, sino que también subraya la potencia de la integración de la IA y lenguajes de programación como Python en la modelación y visualización predictiva de ganancias comerciales.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476823" y="1028700"/>
            <a:ext cx="9118091" cy="11541887"/>
          </a:xfrm>
          <a:custGeom>
            <a:avLst/>
            <a:gdLst/>
            <a:ahLst/>
            <a:cxnLst/>
            <a:rect r="r" b="b" t="t" l="l"/>
            <a:pathLst>
              <a:path h="11541887" w="9118091">
                <a:moveTo>
                  <a:pt x="0" y="0"/>
                </a:moveTo>
                <a:lnTo>
                  <a:pt x="9118090" y="0"/>
                </a:lnTo>
                <a:lnTo>
                  <a:pt x="9118090" y="11541887"/>
                </a:lnTo>
                <a:lnTo>
                  <a:pt x="0" y="11541887"/>
                </a:lnTo>
                <a:lnTo>
                  <a:pt x="0" y="0"/>
                </a:lnTo>
                <a:close/>
              </a:path>
            </a:pathLst>
          </a:custGeom>
          <a:blipFill>
            <a:blip r:embed="rId2">
              <a:alphaModFix amt="83000"/>
            </a:blip>
            <a:stretch>
              <a:fillRect l="0" t="0" r="0" b="0"/>
            </a:stretch>
          </a:blipFill>
        </p:spPr>
      </p:sp>
      <p:sp>
        <p:nvSpPr>
          <p:cNvPr name="TextBox 3" id="3"/>
          <p:cNvSpPr txBox="true"/>
          <p:nvPr/>
        </p:nvSpPr>
        <p:spPr>
          <a:xfrm rot="0">
            <a:off x="1028700" y="4686155"/>
            <a:ext cx="13932507" cy="3685113"/>
          </a:xfrm>
          <a:prstGeom prst="rect">
            <a:avLst/>
          </a:prstGeom>
        </p:spPr>
        <p:txBody>
          <a:bodyPr anchor="t" rtlCol="false" tIns="0" lIns="0" bIns="0" rIns="0">
            <a:spAutoFit/>
          </a:bodyPr>
          <a:lstStyle/>
          <a:p>
            <a:pPr algn="just">
              <a:lnSpc>
                <a:spcPts val="4166"/>
              </a:lnSpc>
            </a:pPr>
            <a:r>
              <a:rPr lang="en-US" sz="2777">
                <a:solidFill>
                  <a:srgbClr val="FFFFFF"/>
                </a:solidFill>
                <a:latin typeface="Codec Pro"/>
                <a:ea typeface="Codec Pro"/>
                <a:cs typeface="Codec Pro"/>
                <a:sym typeface="Codec Pro"/>
              </a:rPr>
              <a:t>Empresa ficticia: Comercial Álamo</a:t>
            </a:r>
          </a:p>
          <a:p>
            <a:pPr algn="just">
              <a:lnSpc>
                <a:spcPts val="4166"/>
              </a:lnSpc>
            </a:pPr>
            <a:r>
              <a:rPr lang="en-US" sz="2777">
                <a:solidFill>
                  <a:srgbClr val="FFFFFF"/>
                </a:solidFill>
                <a:latin typeface="Codec Pro"/>
                <a:ea typeface="Codec Pro"/>
                <a:cs typeface="Codec Pro"/>
                <a:sym typeface="Codec Pro"/>
              </a:rPr>
              <a:t>Consultora contratada: Data Solutions</a:t>
            </a:r>
          </a:p>
          <a:p>
            <a:pPr algn="just">
              <a:lnSpc>
                <a:spcPts val="4166"/>
              </a:lnSpc>
            </a:pPr>
            <a:r>
              <a:rPr lang="en-US" sz="2777">
                <a:solidFill>
                  <a:srgbClr val="FFFFFF"/>
                </a:solidFill>
                <a:latin typeface="Codec Pro"/>
                <a:ea typeface="Codec Pro"/>
                <a:cs typeface="Codec Pro"/>
                <a:sym typeface="Codec Pro"/>
              </a:rPr>
              <a:t>Problema: Necesidad de proyectar ganancias hasta 2030</a:t>
            </a:r>
          </a:p>
          <a:p>
            <a:pPr algn="just">
              <a:lnSpc>
                <a:spcPts val="4166"/>
              </a:lnSpc>
            </a:pPr>
            <a:r>
              <a:rPr lang="en-US" sz="2777">
                <a:solidFill>
                  <a:srgbClr val="FFFFFF"/>
                </a:solidFill>
                <a:latin typeface="Codec Pro"/>
                <a:ea typeface="Codec Pro"/>
                <a:cs typeface="Codec Pro"/>
                <a:sym typeface="Codec Pro"/>
              </a:rPr>
              <a:t>Solución propuesta: análisis de ventas históricas usando IA + Excel + regresión lineal múltiple polinomial (grado 2).</a:t>
            </a:r>
          </a:p>
          <a:p>
            <a:pPr algn="just">
              <a:lnSpc>
                <a:spcPts val="4166"/>
              </a:lnSpc>
            </a:pPr>
          </a:p>
          <a:p>
            <a:pPr algn="just">
              <a:lnSpc>
                <a:spcPts val="4166"/>
              </a:lnSpc>
            </a:pPr>
          </a:p>
        </p:txBody>
      </p:sp>
      <p:sp>
        <p:nvSpPr>
          <p:cNvPr name="TextBox 4" id="4"/>
          <p:cNvSpPr txBox="true"/>
          <p:nvPr/>
        </p:nvSpPr>
        <p:spPr>
          <a:xfrm rot="0">
            <a:off x="1028700" y="2508770"/>
            <a:ext cx="19240992" cy="1015101"/>
          </a:xfrm>
          <a:prstGeom prst="rect">
            <a:avLst/>
          </a:prstGeom>
        </p:spPr>
        <p:txBody>
          <a:bodyPr anchor="t" rtlCol="false" tIns="0" lIns="0" bIns="0" rIns="0">
            <a:spAutoFit/>
          </a:bodyPr>
          <a:lstStyle/>
          <a:p>
            <a:pPr algn="l">
              <a:lnSpc>
                <a:spcPts val="6649"/>
              </a:lnSpc>
            </a:pPr>
            <a:r>
              <a:rPr lang="en-US" sz="10389" b="true">
                <a:solidFill>
                  <a:srgbClr val="FFFFFF"/>
                </a:solidFill>
                <a:latin typeface="Montserrat Bold"/>
                <a:ea typeface="Montserrat Bold"/>
                <a:cs typeface="Montserrat Bold"/>
                <a:sym typeface="Montserrat Bold"/>
              </a:rPr>
              <a:t>Contexto del Problema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476823" y="1028700"/>
            <a:ext cx="9118091" cy="11541887"/>
          </a:xfrm>
          <a:custGeom>
            <a:avLst/>
            <a:gdLst/>
            <a:ahLst/>
            <a:cxnLst/>
            <a:rect r="r" b="b" t="t" l="l"/>
            <a:pathLst>
              <a:path h="11541887" w="9118091">
                <a:moveTo>
                  <a:pt x="0" y="0"/>
                </a:moveTo>
                <a:lnTo>
                  <a:pt x="9118090" y="0"/>
                </a:lnTo>
                <a:lnTo>
                  <a:pt x="9118090" y="11541887"/>
                </a:lnTo>
                <a:lnTo>
                  <a:pt x="0" y="11541887"/>
                </a:lnTo>
                <a:lnTo>
                  <a:pt x="0" y="0"/>
                </a:lnTo>
                <a:close/>
              </a:path>
            </a:pathLst>
          </a:custGeom>
          <a:blipFill>
            <a:blip r:embed="rId2">
              <a:alphaModFix amt="83000"/>
            </a:blip>
            <a:stretch>
              <a:fillRect l="0" t="0" r="0" b="0"/>
            </a:stretch>
          </a:blipFill>
        </p:spPr>
      </p:sp>
      <p:sp>
        <p:nvSpPr>
          <p:cNvPr name="Freeform 3" id="3"/>
          <p:cNvSpPr/>
          <p:nvPr/>
        </p:nvSpPr>
        <p:spPr>
          <a:xfrm flipH="false" flipV="false" rot="0">
            <a:off x="2193565" y="3325258"/>
            <a:ext cx="10166405" cy="5705061"/>
          </a:xfrm>
          <a:custGeom>
            <a:avLst/>
            <a:gdLst/>
            <a:ahLst/>
            <a:cxnLst/>
            <a:rect r="r" b="b" t="t" l="l"/>
            <a:pathLst>
              <a:path h="5705061" w="10166405">
                <a:moveTo>
                  <a:pt x="0" y="0"/>
                </a:moveTo>
                <a:lnTo>
                  <a:pt x="10166405" y="0"/>
                </a:lnTo>
                <a:lnTo>
                  <a:pt x="10166405" y="5705061"/>
                </a:lnTo>
                <a:lnTo>
                  <a:pt x="0" y="5705061"/>
                </a:lnTo>
                <a:lnTo>
                  <a:pt x="0" y="0"/>
                </a:lnTo>
                <a:close/>
              </a:path>
            </a:pathLst>
          </a:custGeom>
          <a:blipFill>
            <a:blip r:embed="rId3"/>
            <a:stretch>
              <a:fillRect l="-9150" t="-9556" r="-4354" b="-13640"/>
            </a:stretch>
          </a:blipFill>
        </p:spPr>
      </p:sp>
      <p:sp>
        <p:nvSpPr>
          <p:cNvPr name="Freeform 4" id="4"/>
          <p:cNvSpPr/>
          <p:nvPr/>
        </p:nvSpPr>
        <p:spPr>
          <a:xfrm flipH="false" flipV="false" rot="0">
            <a:off x="15336309" y="4120388"/>
            <a:ext cx="2380422" cy="4114800"/>
          </a:xfrm>
          <a:custGeom>
            <a:avLst/>
            <a:gdLst/>
            <a:ahLst/>
            <a:cxnLst/>
            <a:rect r="r" b="b" t="t" l="l"/>
            <a:pathLst>
              <a:path h="4114800" w="2380422">
                <a:moveTo>
                  <a:pt x="0" y="0"/>
                </a:moveTo>
                <a:lnTo>
                  <a:pt x="2380422" y="0"/>
                </a:lnTo>
                <a:lnTo>
                  <a:pt x="238042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780895" y="597027"/>
            <a:ext cx="1722965" cy="1702705"/>
          </a:xfrm>
          <a:custGeom>
            <a:avLst/>
            <a:gdLst/>
            <a:ahLst/>
            <a:cxnLst/>
            <a:rect r="r" b="b" t="t" l="l"/>
            <a:pathLst>
              <a:path h="1702705" w="1722965">
                <a:moveTo>
                  <a:pt x="0" y="0"/>
                </a:moveTo>
                <a:lnTo>
                  <a:pt x="1722965" y="0"/>
                </a:lnTo>
                <a:lnTo>
                  <a:pt x="1722965" y="1702705"/>
                </a:lnTo>
                <a:lnTo>
                  <a:pt x="0" y="1702705"/>
                </a:lnTo>
                <a:lnTo>
                  <a:pt x="0" y="0"/>
                </a:lnTo>
                <a:close/>
              </a:path>
            </a:pathLst>
          </a:custGeom>
          <a:blipFill>
            <a:blip r:embed="rId6"/>
            <a:stretch>
              <a:fillRect l="0" t="-594" r="0" b="-594"/>
            </a:stretch>
          </a:blipFill>
        </p:spPr>
      </p:sp>
      <p:sp>
        <p:nvSpPr>
          <p:cNvPr name="TextBox 6" id="6"/>
          <p:cNvSpPr txBox="true"/>
          <p:nvPr/>
        </p:nvSpPr>
        <p:spPr>
          <a:xfrm rot="0">
            <a:off x="423575" y="1221816"/>
            <a:ext cx="6987219" cy="1015101"/>
          </a:xfrm>
          <a:prstGeom prst="rect">
            <a:avLst/>
          </a:prstGeom>
        </p:spPr>
        <p:txBody>
          <a:bodyPr anchor="t" rtlCol="false" tIns="0" lIns="0" bIns="0" rIns="0">
            <a:spAutoFit/>
          </a:bodyPr>
          <a:lstStyle/>
          <a:p>
            <a:pPr algn="l">
              <a:lnSpc>
                <a:spcPts val="6649"/>
              </a:lnSpc>
            </a:pPr>
            <a:r>
              <a:rPr lang="en-US" sz="10389" b="true">
                <a:solidFill>
                  <a:srgbClr val="FFFFFF"/>
                </a:solidFill>
                <a:latin typeface="Montserrat Bold"/>
                <a:ea typeface="Montserrat Bold"/>
                <a:cs typeface="Montserrat Bold"/>
                <a:sym typeface="Montserrat Bold"/>
              </a:rPr>
              <a:t>Uso de 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476823" y="1028700"/>
            <a:ext cx="9118091" cy="11541887"/>
          </a:xfrm>
          <a:custGeom>
            <a:avLst/>
            <a:gdLst/>
            <a:ahLst/>
            <a:cxnLst/>
            <a:rect r="r" b="b" t="t" l="l"/>
            <a:pathLst>
              <a:path h="11541887" w="9118091">
                <a:moveTo>
                  <a:pt x="0" y="0"/>
                </a:moveTo>
                <a:lnTo>
                  <a:pt x="9118090" y="0"/>
                </a:lnTo>
                <a:lnTo>
                  <a:pt x="9118090" y="11541887"/>
                </a:lnTo>
                <a:lnTo>
                  <a:pt x="0" y="11541887"/>
                </a:lnTo>
                <a:lnTo>
                  <a:pt x="0" y="0"/>
                </a:lnTo>
                <a:close/>
              </a:path>
            </a:pathLst>
          </a:custGeom>
          <a:blipFill>
            <a:blip r:embed="rId2">
              <a:alphaModFix amt="83000"/>
            </a:blip>
            <a:stretch>
              <a:fillRect l="0" t="0" r="0" b="0"/>
            </a:stretch>
          </a:blipFill>
        </p:spPr>
      </p:sp>
      <p:sp>
        <p:nvSpPr>
          <p:cNvPr name="Freeform 3" id="3"/>
          <p:cNvSpPr/>
          <p:nvPr/>
        </p:nvSpPr>
        <p:spPr>
          <a:xfrm flipH="false" flipV="false" rot="0">
            <a:off x="423575" y="3195286"/>
            <a:ext cx="7993294" cy="6063014"/>
          </a:xfrm>
          <a:custGeom>
            <a:avLst/>
            <a:gdLst/>
            <a:ahLst/>
            <a:cxnLst/>
            <a:rect r="r" b="b" t="t" l="l"/>
            <a:pathLst>
              <a:path h="6063014" w="7993294">
                <a:moveTo>
                  <a:pt x="0" y="0"/>
                </a:moveTo>
                <a:lnTo>
                  <a:pt x="7993294" y="0"/>
                </a:lnTo>
                <a:lnTo>
                  <a:pt x="7993294" y="6063014"/>
                </a:lnTo>
                <a:lnTo>
                  <a:pt x="0" y="6063014"/>
                </a:lnTo>
                <a:lnTo>
                  <a:pt x="0" y="0"/>
                </a:lnTo>
                <a:close/>
              </a:path>
            </a:pathLst>
          </a:custGeom>
          <a:blipFill>
            <a:blip r:embed="rId3"/>
            <a:stretch>
              <a:fillRect l="0" t="-98" r="0" b="-98"/>
            </a:stretch>
          </a:blipFill>
        </p:spPr>
      </p:sp>
      <p:sp>
        <p:nvSpPr>
          <p:cNvPr name="Freeform 4" id="4"/>
          <p:cNvSpPr/>
          <p:nvPr/>
        </p:nvSpPr>
        <p:spPr>
          <a:xfrm flipH="false" flipV="false" rot="0">
            <a:off x="8888891" y="3195286"/>
            <a:ext cx="8818929" cy="6063014"/>
          </a:xfrm>
          <a:custGeom>
            <a:avLst/>
            <a:gdLst/>
            <a:ahLst/>
            <a:cxnLst/>
            <a:rect r="r" b="b" t="t" l="l"/>
            <a:pathLst>
              <a:path h="6063014" w="8818929">
                <a:moveTo>
                  <a:pt x="0" y="0"/>
                </a:moveTo>
                <a:lnTo>
                  <a:pt x="8818929" y="0"/>
                </a:lnTo>
                <a:lnTo>
                  <a:pt x="8818929" y="6063014"/>
                </a:lnTo>
                <a:lnTo>
                  <a:pt x="0" y="6063014"/>
                </a:lnTo>
                <a:lnTo>
                  <a:pt x="0" y="0"/>
                </a:lnTo>
                <a:close/>
              </a:path>
            </a:pathLst>
          </a:custGeom>
          <a:blipFill>
            <a:blip r:embed="rId4"/>
            <a:stretch>
              <a:fillRect l="0" t="0" r="0" b="0"/>
            </a:stretch>
          </a:blipFill>
        </p:spPr>
      </p:sp>
      <p:sp>
        <p:nvSpPr>
          <p:cNvPr name="TextBox 5" id="5"/>
          <p:cNvSpPr txBox="true"/>
          <p:nvPr/>
        </p:nvSpPr>
        <p:spPr>
          <a:xfrm rot="0">
            <a:off x="423575" y="1070535"/>
            <a:ext cx="6987219" cy="1015101"/>
          </a:xfrm>
          <a:prstGeom prst="rect">
            <a:avLst/>
          </a:prstGeom>
        </p:spPr>
        <p:txBody>
          <a:bodyPr anchor="t" rtlCol="false" tIns="0" lIns="0" bIns="0" rIns="0">
            <a:spAutoFit/>
          </a:bodyPr>
          <a:lstStyle/>
          <a:p>
            <a:pPr algn="l">
              <a:lnSpc>
                <a:spcPts val="6649"/>
              </a:lnSpc>
            </a:pPr>
            <a:r>
              <a:rPr lang="en-US" sz="10389" b="true">
                <a:solidFill>
                  <a:srgbClr val="FFFFFF"/>
                </a:solidFill>
                <a:latin typeface="Montserrat Bold"/>
                <a:ea typeface="Montserrat Bold"/>
                <a:cs typeface="Montserrat Bold"/>
                <a:sym typeface="Montserrat Bold"/>
              </a:rPr>
              <a:t>Uso de IA</a:t>
            </a:r>
          </a:p>
        </p:txBody>
      </p:sp>
      <p:sp>
        <p:nvSpPr>
          <p:cNvPr name="Freeform 6" id="6"/>
          <p:cNvSpPr/>
          <p:nvPr/>
        </p:nvSpPr>
        <p:spPr>
          <a:xfrm flipH="false" flipV="false" rot="0">
            <a:off x="7421035" y="508560"/>
            <a:ext cx="1722965" cy="1702705"/>
          </a:xfrm>
          <a:custGeom>
            <a:avLst/>
            <a:gdLst/>
            <a:ahLst/>
            <a:cxnLst/>
            <a:rect r="r" b="b" t="t" l="l"/>
            <a:pathLst>
              <a:path h="1702705" w="1722965">
                <a:moveTo>
                  <a:pt x="0" y="0"/>
                </a:moveTo>
                <a:lnTo>
                  <a:pt x="1722965" y="0"/>
                </a:lnTo>
                <a:lnTo>
                  <a:pt x="1722965" y="1702705"/>
                </a:lnTo>
                <a:lnTo>
                  <a:pt x="0" y="1702705"/>
                </a:lnTo>
                <a:lnTo>
                  <a:pt x="0" y="0"/>
                </a:lnTo>
                <a:close/>
              </a:path>
            </a:pathLst>
          </a:custGeom>
          <a:blipFill>
            <a:blip r:embed="rId5"/>
            <a:stretch>
              <a:fillRect l="0" t="-594" r="0" b="-594"/>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034966">
            <a:off x="-3289114" y="3582818"/>
            <a:ext cx="8483228" cy="10392929"/>
          </a:xfrm>
          <a:custGeom>
            <a:avLst/>
            <a:gdLst/>
            <a:ahLst/>
            <a:cxnLst/>
            <a:rect r="r" b="b" t="t" l="l"/>
            <a:pathLst>
              <a:path h="10392929" w="8483228">
                <a:moveTo>
                  <a:pt x="0" y="0"/>
                </a:moveTo>
                <a:lnTo>
                  <a:pt x="8483228" y="0"/>
                </a:lnTo>
                <a:lnTo>
                  <a:pt x="8483228" y="10392929"/>
                </a:lnTo>
                <a:lnTo>
                  <a:pt x="0" y="10392929"/>
                </a:lnTo>
                <a:lnTo>
                  <a:pt x="0" y="0"/>
                </a:lnTo>
                <a:close/>
              </a:path>
            </a:pathLst>
          </a:custGeom>
          <a:blipFill>
            <a:blip r:embed="rId2"/>
            <a:stretch>
              <a:fillRect l="0" t="0" r="0" b="0"/>
            </a:stretch>
          </a:blipFill>
        </p:spPr>
      </p:sp>
      <p:sp>
        <p:nvSpPr>
          <p:cNvPr name="Freeform 3" id="3"/>
          <p:cNvSpPr/>
          <p:nvPr/>
        </p:nvSpPr>
        <p:spPr>
          <a:xfrm flipH="false" flipV="false" rot="0">
            <a:off x="9144000" y="3625720"/>
            <a:ext cx="8714197" cy="4059727"/>
          </a:xfrm>
          <a:custGeom>
            <a:avLst/>
            <a:gdLst/>
            <a:ahLst/>
            <a:cxnLst/>
            <a:rect r="r" b="b" t="t" l="l"/>
            <a:pathLst>
              <a:path h="4059727" w="8714197">
                <a:moveTo>
                  <a:pt x="0" y="0"/>
                </a:moveTo>
                <a:lnTo>
                  <a:pt x="8714197" y="0"/>
                </a:lnTo>
                <a:lnTo>
                  <a:pt x="8714197" y="4059728"/>
                </a:lnTo>
                <a:lnTo>
                  <a:pt x="0" y="4059728"/>
                </a:lnTo>
                <a:lnTo>
                  <a:pt x="0" y="0"/>
                </a:lnTo>
                <a:close/>
              </a:path>
            </a:pathLst>
          </a:custGeom>
          <a:blipFill>
            <a:blip r:embed="rId3"/>
            <a:stretch>
              <a:fillRect l="-3073" t="0" r="-3073" b="-3384"/>
            </a:stretch>
          </a:blipFill>
        </p:spPr>
      </p:sp>
      <p:sp>
        <p:nvSpPr>
          <p:cNvPr name="TextBox 4" id="4"/>
          <p:cNvSpPr txBox="true"/>
          <p:nvPr/>
        </p:nvSpPr>
        <p:spPr>
          <a:xfrm rot="0">
            <a:off x="2250095" y="117022"/>
            <a:ext cx="13358118" cy="1642381"/>
          </a:xfrm>
          <a:prstGeom prst="rect">
            <a:avLst/>
          </a:prstGeom>
        </p:spPr>
        <p:txBody>
          <a:bodyPr anchor="t" rtlCol="false" tIns="0" lIns="0" bIns="0" rIns="0">
            <a:spAutoFit/>
          </a:bodyPr>
          <a:lstStyle/>
          <a:p>
            <a:pPr algn="ctr">
              <a:lnSpc>
                <a:spcPts val="13425"/>
              </a:lnSpc>
              <a:spcBef>
                <a:spcPct val="0"/>
              </a:spcBef>
            </a:pPr>
            <a:r>
              <a:rPr lang="en-US" b="true" sz="9589">
                <a:solidFill>
                  <a:srgbClr val="FFFFFF"/>
                </a:solidFill>
                <a:latin typeface="Montserrat Bold"/>
                <a:ea typeface="Montserrat Bold"/>
                <a:cs typeface="Montserrat Bold"/>
                <a:sym typeface="Montserrat Bold"/>
              </a:rPr>
              <a:t>Formula matemática</a:t>
            </a:r>
          </a:p>
        </p:txBody>
      </p:sp>
      <p:sp>
        <p:nvSpPr>
          <p:cNvPr name="TextBox 5" id="5"/>
          <p:cNvSpPr txBox="true"/>
          <p:nvPr/>
        </p:nvSpPr>
        <p:spPr>
          <a:xfrm rot="0">
            <a:off x="756244" y="2876038"/>
            <a:ext cx="7900454" cy="5853906"/>
          </a:xfrm>
          <a:prstGeom prst="rect">
            <a:avLst/>
          </a:prstGeom>
        </p:spPr>
        <p:txBody>
          <a:bodyPr anchor="t" rtlCol="false" tIns="0" lIns="0" bIns="0" rIns="0">
            <a:spAutoFit/>
          </a:bodyPr>
          <a:lstStyle/>
          <a:p>
            <a:pPr algn="just">
              <a:lnSpc>
                <a:spcPts val="3893"/>
              </a:lnSpc>
            </a:pPr>
            <a:r>
              <a:rPr lang="en-US" sz="2781">
                <a:solidFill>
                  <a:srgbClr val="FFFFFF"/>
                </a:solidFill>
                <a:latin typeface="Codec Pro"/>
                <a:ea typeface="Codec Pro"/>
                <a:cs typeface="Codec Pro"/>
                <a:sym typeface="Codec Pro"/>
              </a:rPr>
              <a:t>Se utilizará el modelo de regresión lineal múltiple polinomial (grado 2).</a:t>
            </a:r>
          </a:p>
          <a:p>
            <a:pPr algn="just">
              <a:lnSpc>
                <a:spcPts val="3893"/>
              </a:lnSpc>
            </a:pPr>
          </a:p>
          <a:p>
            <a:pPr algn="just">
              <a:lnSpc>
                <a:spcPts val="3893"/>
              </a:lnSpc>
            </a:pPr>
            <a:r>
              <a:rPr lang="en-US" sz="2781">
                <a:solidFill>
                  <a:srgbClr val="FFFFFF"/>
                </a:solidFill>
                <a:latin typeface="Codec Pro"/>
                <a:ea typeface="Codec Pro"/>
                <a:cs typeface="Codec Pro"/>
                <a:sym typeface="Codec Pro"/>
              </a:rPr>
              <a:t>Las ventas no siguen una línea recta perfecta, pero tienen una tendencia creciente general c</a:t>
            </a:r>
            <a:r>
              <a:rPr lang="en-US" sz="2781" b="true">
                <a:solidFill>
                  <a:srgbClr val="FFFFFF"/>
                </a:solidFill>
                <a:latin typeface="Codec Pro Bold"/>
                <a:ea typeface="Codec Pro Bold"/>
                <a:cs typeface="Codec Pro Bold"/>
                <a:sym typeface="Codec Pro Bold"/>
              </a:rPr>
              <a:t>on pequeñas variaciones.</a:t>
            </a:r>
          </a:p>
          <a:p>
            <a:pPr algn="just">
              <a:lnSpc>
                <a:spcPts val="3893"/>
              </a:lnSpc>
            </a:pPr>
          </a:p>
          <a:p>
            <a:pPr algn="just">
              <a:lnSpc>
                <a:spcPts val="3893"/>
              </a:lnSpc>
            </a:pPr>
            <a:r>
              <a:rPr lang="en-US" sz="2781" b="true">
                <a:solidFill>
                  <a:srgbClr val="FFFFFF"/>
                </a:solidFill>
                <a:latin typeface="Codec Pro Bold"/>
                <a:ea typeface="Codec Pro Bold"/>
                <a:cs typeface="Codec Pro Bold"/>
                <a:sym typeface="Codec Pro Bold"/>
              </a:rPr>
              <a:t>El polinomio de segundo grado (cuadrático) es lo suficientemente flexible para capturar curvaturas suaves, sin sobre ajustar como un polinomio de alto grado.</a:t>
            </a:r>
          </a:p>
          <a:p>
            <a:pPr algn="just">
              <a:lnSpc>
                <a:spcPts val="3893"/>
              </a:lnSpc>
            </a:pPr>
          </a:p>
        </p:txBody>
      </p:sp>
      <p:sp>
        <p:nvSpPr>
          <p:cNvPr name="AutoShape 6" id="6"/>
          <p:cNvSpPr/>
          <p:nvPr/>
        </p:nvSpPr>
        <p:spPr>
          <a:xfrm>
            <a:off x="5897880" y="4494276"/>
            <a:ext cx="6492240" cy="1298448"/>
          </a:xfrm>
          <a:prstGeom prst="line">
            <a:avLst/>
          </a:prstGeom>
          <a:ln cap="flat" w="38100">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224275">
            <a:off x="-2952106" y="5913448"/>
            <a:ext cx="7183625" cy="8800766"/>
          </a:xfrm>
          <a:custGeom>
            <a:avLst/>
            <a:gdLst/>
            <a:ahLst/>
            <a:cxnLst/>
            <a:rect r="r" b="b" t="t" l="l"/>
            <a:pathLst>
              <a:path h="8800766" w="7183625">
                <a:moveTo>
                  <a:pt x="0" y="0"/>
                </a:moveTo>
                <a:lnTo>
                  <a:pt x="7183625" y="0"/>
                </a:lnTo>
                <a:lnTo>
                  <a:pt x="7183625" y="8800766"/>
                </a:lnTo>
                <a:lnTo>
                  <a:pt x="0" y="8800766"/>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7649381" y="3933859"/>
            <a:ext cx="2036520" cy="2036520"/>
          </a:xfrm>
          <a:custGeom>
            <a:avLst/>
            <a:gdLst/>
            <a:ahLst/>
            <a:cxnLst/>
            <a:rect r="r" b="b" t="t" l="l"/>
            <a:pathLst>
              <a:path h="2036520" w="2036520">
                <a:moveTo>
                  <a:pt x="0" y="0"/>
                </a:moveTo>
                <a:lnTo>
                  <a:pt x="2036520" y="0"/>
                </a:lnTo>
                <a:lnTo>
                  <a:pt x="2036520" y="2036520"/>
                </a:lnTo>
                <a:lnTo>
                  <a:pt x="0" y="2036520"/>
                </a:lnTo>
                <a:lnTo>
                  <a:pt x="0" y="0"/>
                </a:lnTo>
                <a:close/>
              </a:path>
            </a:pathLst>
          </a:custGeom>
          <a:blipFill>
            <a:blip r:embed="rId3"/>
            <a:stretch>
              <a:fillRect l="0" t="0" r="0" b="0"/>
            </a:stretch>
          </a:blipFill>
        </p:spPr>
      </p:sp>
      <p:sp>
        <p:nvSpPr>
          <p:cNvPr name="Freeform 4" id="4"/>
          <p:cNvSpPr/>
          <p:nvPr/>
        </p:nvSpPr>
        <p:spPr>
          <a:xfrm flipH="false" flipV="false" rot="0">
            <a:off x="2617497" y="6566097"/>
            <a:ext cx="7081306" cy="2363386"/>
          </a:xfrm>
          <a:custGeom>
            <a:avLst/>
            <a:gdLst/>
            <a:ahLst/>
            <a:cxnLst/>
            <a:rect r="r" b="b" t="t" l="l"/>
            <a:pathLst>
              <a:path h="2363386" w="7081306">
                <a:moveTo>
                  <a:pt x="0" y="0"/>
                </a:moveTo>
                <a:lnTo>
                  <a:pt x="7081306" y="0"/>
                </a:lnTo>
                <a:lnTo>
                  <a:pt x="7081306" y="2363385"/>
                </a:lnTo>
                <a:lnTo>
                  <a:pt x="0" y="2363385"/>
                </a:lnTo>
                <a:lnTo>
                  <a:pt x="0" y="0"/>
                </a:lnTo>
                <a:close/>
              </a:path>
            </a:pathLst>
          </a:custGeom>
          <a:blipFill>
            <a:blip r:embed="rId4"/>
            <a:stretch>
              <a:fillRect l="0" t="0" r="0" b="0"/>
            </a:stretch>
          </a:blipFill>
        </p:spPr>
      </p:sp>
      <p:sp>
        <p:nvSpPr>
          <p:cNvPr name="Freeform 5" id="5"/>
          <p:cNvSpPr/>
          <p:nvPr/>
        </p:nvSpPr>
        <p:spPr>
          <a:xfrm flipH="false" flipV="false" rot="0">
            <a:off x="10544440" y="7136935"/>
            <a:ext cx="1792547" cy="1792547"/>
          </a:xfrm>
          <a:custGeom>
            <a:avLst/>
            <a:gdLst/>
            <a:ahLst/>
            <a:cxnLst/>
            <a:rect r="r" b="b" t="t" l="l"/>
            <a:pathLst>
              <a:path h="1792547" w="1792547">
                <a:moveTo>
                  <a:pt x="0" y="0"/>
                </a:moveTo>
                <a:lnTo>
                  <a:pt x="1792547" y="0"/>
                </a:lnTo>
                <a:lnTo>
                  <a:pt x="1792547" y="1792547"/>
                </a:lnTo>
                <a:lnTo>
                  <a:pt x="0" y="1792547"/>
                </a:lnTo>
                <a:lnTo>
                  <a:pt x="0" y="0"/>
                </a:lnTo>
                <a:close/>
              </a:path>
            </a:pathLst>
          </a:custGeom>
          <a:blipFill>
            <a:blip r:embed="rId5"/>
            <a:stretch>
              <a:fillRect l="0" t="0" r="0" b="0"/>
            </a:stretch>
          </a:blipFill>
        </p:spPr>
      </p:sp>
      <p:sp>
        <p:nvSpPr>
          <p:cNvPr name="Freeform 6" id="6"/>
          <p:cNvSpPr/>
          <p:nvPr/>
        </p:nvSpPr>
        <p:spPr>
          <a:xfrm flipH="false" flipV="false" rot="0">
            <a:off x="11181326" y="3477596"/>
            <a:ext cx="5277455" cy="2897119"/>
          </a:xfrm>
          <a:custGeom>
            <a:avLst/>
            <a:gdLst/>
            <a:ahLst/>
            <a:cxnLst/>
            <a:rect r="r" b="b" t="t" l="l"/>
            <a:pathLst>
              <a:path h="2897119" w="5277455">
                <a:moveTo>
                  <a:pt x="0" y="0"/>
                </a:moveTo>
                <a:lnTo>
                  <a:pt x="5277454" y="0"/>
                </a:lnTo>
                <a:lnTo>
                  <a:pt x="5277454" y="2897119"/>
                </a:lnTo>
                <a:lnTo>
                  <a:pt x="0" y="2897119"/>
                </a:lnTo>
                <a:lnTo>
                  <a:pt x="0" y="0"/>
                </a:lnTo>
                <a:close/>
              </a:path>
            </a:pathLst>
          </a:custGeom>
          <a:blipFill>
            <a:blip r:embed="rId6"/>
            <a:stretch>
              <a:fillRect l="0" t="0" r="0" b="0"/>
            </a:stretch>
          </a:blipFill>
        </p:spPr>
      </p:sp>
      <p:sp>
        <p:nvSpPr>
          <p:cNvPr name="Freeform 7" id="7"/>
          <p:cNvSpPr/>
          <p:nvPr/>
        </p:nvSpPr>
        <p:spPr>
          <a:xfrm flipH="false" flipV="false" rot="0">
            <a:off x="2376754" y="3933859"/>
            <a:ext cx="2499283" cy="2499283"/>
          </a:xfrm>
          <a:custGeom>
            <a:avLst/>
            <a:gdLst/>
            <a:ahLst/>
            <a:cxnLst/>
            <a:rect r="r" b="b" t="t" l="l"/>
            <a:pathLst>
              <a:path h="2499283" w="2499283">
                <a:moveTo>
                  <a:pt x="0" y="0"/>
                </a:moveTo>
                <a:lnTo>
                  <a:pt x="2499283" y="0"/>
                </a:lnTo>
                <a:lnTo>
                  <a:pt x="2499283" y="2499283"/>
                </a:lnTo>
                <a:lnTo>
                  <a:pt x="0" y="2499283"/>
                </a:lnTo>
                <a:lnTo>
                  <a:pt x="0" y="0"/>
                </a:lnTo>
                <a:close/>
              </a:path>
            </a:pathLst>
          </a:custGeom>
          <a:blipFill>
            <a:blip r:embed="rId7"/>
            <a:stretch>
              <a:fillRect l="0" t="0" r="0" b="0"/>
            </a:stretch>
          </a:blipFill>
        </p:spPr>
      </p:sp>
      <p:sp>
        <p:nvSpPr>
          <p:cNvPr name="TextBox 8" id="8"/>
          <p:cNvSpPr txBox="true"/>
          <p:nvPr/>
        </p:nvSpPr>
        <p:spPr>
          <a:xfrm rot="0">
            <a:off x="1019175" y="1583247"/>
            <a:ext cx="15836610" cy="1230277"/>
          </a:xfrm>
          <a:prstGeom prst="rect">
            <a:avLst/>
          </a:prstGeom>
        </p:spPr>
        <p:txBody>
          <a:bodyPr anchor="t" rtlCol="false" tIns="0" lIns="0" bIns="0" rIns="0">
            <a:spAutoFit/>
          </a:bodyPr>
          <a:lstStyle/>
          <a:p>
            <a:pPr algn="l">
              <a:lnSpc>
                <a:spcPts val="9083"/>
              </a:lnSpc>
            </a:pPr>
            <a:r>
              <a:rPr lang="en-US" sz="9767" spc="-498" b="true">
                <a:solidFill>
                  <a:srgbClr val="FFFFFF"/>
                </a:solidFill>
                <a:latin typeface="Montserrat Bold"/>
                <a:ea typeface="Montserrat Bold"/>
                <a:cs typeface="Montserrat Bold"/>
                <a:sym typeface="Montserrat Bold"/>
              </a:rPr>
              <a:t>Herramientas Utilizadas</a:t>
            </a:r>
          </a:p>
        </p:txBody>
      </p:sp>
      <p:sp>
        <p:nvSpPr>
          <p:cNvPr name="TextBox 9" id="9"/>
          <p:cNvSpPr txBox="true"/>
          <p:nvPr/>
        </p:nvSpPr>
        <p:spPr>
          <a:xfrm rot="0">
            <a:off x="8027421" y="5963214"/>
            <a:ext cx="1280441" cy="411501"/>
          </a:xfrm>
          <a:prstGeom prst="rect">
            <a:avLst/>
          </a:prstGeom>
        </p:spPr>
        <p:txBody>
          <a:bodyPr anchor="t" rtlCol="false" tIns="0" lIns="0" bIns="0" rIns="0">
            <a:spAutoFit/>
          </a:bodyPr>
          <a:lstStyle/>
          <a:p>
            <a:pPr algn="ctr">
              <a:lnSpc>
                <a:spcPts val="3432"/>
              </a:lnSpc>
            </a:pPr>
            <a:r>
              <a:rPr lang="en-US" sz="2452" b="true">
                <a:solidFill>
                  <a:srgbClr val="FFFFFF"/>
                </a:solidFill>
                <a:latin typeface="Open Sans Bold"/>
                <a:ea typeface="Open Sans Bold"/>
                <a:cs typeface="Open Sans Bold"/>
                <a:sym typeface="Open Sans Bold"/>
              </a:rPr>
              <a:t>PANDAS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224275">
            <a:off x="-2952106" y="5913448"/>
            <a:ext cx="7183625" cy="8800766"/>
          </a:xfrm>
          <a:custGeom>
            <a:avLst/>
            <a:gdLst/>
            <a:ahLst/>
            <a:cxnLst/>
            <a:rect r="r" b="b" t="t" l="l"/>
            <a:pathLst>
              <a:path h="8800766" w="7183625">
                <a:moveTo>
                  <a:pt x="0" y="0"/>
                </a:moveTo>
                <a:lnTo>
                  <a:pt x="7183625" y="0"/>
                </a:lnTo>
                <a:lnTo>
                  <a:pt x="7183625" y="8800766"/>
                </a:lnTo>
                <a:lnTo>
                  <a:pt x="0" y="8800766"/>
                </a:lnTo>
                <a:lnTo>
                  <a:pt x="0" y="0"/>
                </a:lnTo>
                <a:close/>
              </a:path>
            </a:pathLst>
          </a:custGeom>
          <a:blipFill>
            <a:blip r:embed="rId2">
              <a:alphaModFix amt="65000"/>
            </a:blip>
            <a:stretch>
              <a:fillRect l="0" t="0" r="0" b="0"/>
            </a:stretch>
          </a:blipFill>
        </p:spPr>
      </p:sp>
      <p:sp>
        <p:nvSpPr>
          <p:cNvPr name="TextBox 3" id="3"/>
          <p:cNvSpPr txBox="true"/>
          <p:nvPr/>
        </p:nvSpPr>
        <p:spPr>
          <a:xfrm rot="0">
            <a:off x="4918992" y="4656949"/>
            <a:ext cx="8450017" cy="1230277"/>
          </a:xfrm>
          <a:prstGeom prst="rect">
            <a:avLst/>
          </a:prstGeom>
        </p:spPr>
        <p:txBody>
          <a:bodyPr anchor="t" rtlCol="false" tIns="0" lIns="0" bIns="0" rIns="0">
            <a:spAutoFit/>
          </a:bodyPr>
          <a:lstStyle/>
          <a:p>
            <a:pPr algn="l">
              <a:lnSpc>
                <a:spcPts val="9083"/>
              </a:lnSpc>
            </a:pPr>
            <a:r>
              <a:rPr lang="en-US" sz="9767" spc="-498" b="true">
                <a:solidFill>
                  <a:srgbClr val="FFFFFF"/>
                </a:solidFill>
                <a:latin typeface="Montserrat Bold"/>
                <a:ea typeface="Montserrat Bold"/>
                <a:cs typeface="Montserrat Bold"/>
                <a:sym typeface="Montserrat Bold"/>
              </a:rPr>
              <a:t>Codificación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366582" y="-1654042"/>
            <a:ext cx="9433423" cy="11941042"/>
          </a:xfrm>
          <a:custGeom>
            <a:avLst/>
            <a:gdLst/>
            <a:ahLst/>
            <a:cxnLst/>
            <a:rect r="r" b="b" t="t" l="l"/>
            <a:pathLst>
              <a:path h="11941042" w="9433423">
                <a:moveTo>
                  <a:pt x="0" y="0"/>
                </a:moveTo>
                <a:lnTo>
                  <a:pt x="9433423" y="0"/>
                </a:lnTo>
                <a:lnTo>
                  <a:pt x="9433423" y="11941042"/>
                </a:lnTo>
                <a:lnTo>
                  <a:pt x="0" y="11941042"/>
                </a:lnTo>
                <a:lnTo>
                  <a:pt x="0" y="0"/>
                </a:lnTo>
                <a:close/>
              </a:path>
            </a:pathLst>
          </a:custGeom>
          <a:blipFill>
            <a:blip r:embed="rId2"/>
            <a:stretch>
              <a:fillRect l="0" t="0" r="0" b="0"/>
            </a:stretch>
          </a:blipFill>
        </p:spPr>
      </p:sp>
      <p:sp>
        <p:nvSpPr>
          <p:cNvPr name="Freeform 3" id="3"/>
          <p:cNvSpPr/>
          <p:nvPr/>
        </p:nvSpPr>
        <p:spPr>
          <a:xfrm flipH="false" flipV="false" rot="0">
            <a:off x="-204706"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91" t="0" r="-6680" b="-1552"/>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39350">
            <a:off x="660543" y="1265132"/>
            <a:ext cx="10036098" cy="8229600"/>
          </a:xfrm>
          <a:custGeom>
            <a:avLst/>
            <a:gdLst/>
            <a:ahLst/>
            <a:cxnLst/>
            <a:rect r="r" b="b" t="t" l="l"/>
            <a:pathLst>
              <a:path h="8229600" w="10036098">
                <a:moveTo>
                  <a:pt x="0" y="0"/>
                </a:moveTo>
                <a:lnTo>
                  <a:pt x="10036097" y="0"/>
                </a:lnTo>
                <a:lnTo>
                  <a:pt x="10036097" y="8229600"/>
                </a:lnTo>
                <a:lnTo>
                  <a:pt x="0" y="8229600"/>
                </a:lnTo>
                <a:lnTo>
                  <a:pt x="0" y="0"/>
                </a:lnTo>
                <a:close/>
              </a:path>
            </a:pathLst>
          </a:custGeom>
          <a:blipFill>
            <a:blip r:embed="rId2">
              <a:alphaModFix amt="46000"/>
            </a:blip>
            <a:stretch>
              <a:fillRect l="0" t="0" r="0" b="0"/>
            </a:stretch>
          </a:blipFill>
        </p:spPr>
      </p:sp>
      <p:sp>
        <p:nvSpPr>
          <p:cNvPr name="Freeform 3" id="3"/>
          <p:cNvSpPr/>
          <p:nvPr/>
        </p:nvSpPr>
        <p:spPr>
          <a:xfrm flipH="false" flipV="false" rot="0">
            <a:off x="10828440" y="3891813"/>
            <a:ext cx="7156539" cy="3256744"/>
          </a:xfrm>
          <a:custGeom>
            <a:avLst/>
            <a:gdLst/>
            <a:ahLst/>
            <a:cxnLst/>
            <a:rect r="r" b="b" t="t" l="l"/>
            <a:pathLst>
              <a:path h="3256744" w="7156539">
                <a:moveTo>
                  <a:pt x="0" y="0"/>
                </a:moveTo>
                <a:lnTo>
                  <a:pt x="7156539" y="0"/>
                </a:lnTo>
                <a:lnTo>
                  <a:pt x="7156539" y="3256744"/>
                </a:lnTo>
                <a:lnTo>
                  <a:pt x="0" y="3256744"/>
                </a:lnTo>
                <a:lnTo>
                  <a:pt x="0" y="0"/>
                </a:lnTo>
                <a:close/>
              </a:path>
            </a:pathLst>
          </a:custGeom>
          <a:blipFill>
            <a:blip r:embed="rId3"/>
            <a:stretch>
              <a:fillRect l="0" t="0" r="0" b="0"/>
            </a:stretch>
          </a:blipFill>
        </p:spPr>
      </p:sp>
      <p:sp>
        <p:nvSpPr>
          <p:cNvPr name="TextBox 4" id="4"/>
          <p:cNvSpPr txBox="true"/>
          <p:nvPr/>
        </p:nvSpPr>
        <p:spPr>
          <a:xfrm rot="0">
            <a:off x="1028700" y="1972889"/>
            <a:ext cx="12970719" cy="1004703"/>
          </a:xfrm>
          <a:prstGeom prst="rect">
            <a:avLst/>
          </a:prstGeom>
        </p:spPr>
        <p:txBody>
          <a:bodyPr anchor="t" rtlCol="false" tIns="0" lIns="0" bIns="0" rIns="0">
            <a:spAutoFit/>
          </a:bodyPr>
          <a:lstStyle/>
          <a:p>
            <a:pPr algn="l">
              <a:lnSpc>
                <a:spcPts val="7357"/>
              </a:lnSpc>
            </a:pPr>
            <a:r>
              <a:rPr lang="en-US" sz="7911" spc="-403" b="true">
                <a:solidFill>
                  <a:srgbClr val="FFFFFF"/>
                </a:solidFill>
                <a:latin typeface="Montserrat Bold"/>
                <a:ea typeface="Montserrat Bold"/>
                <a:cs typeface="Montserrat Bold"/>
                <a:sym typeface="Montserrat Bold"/>
              </a:rPr>
              <a:t>Estructura del Proyecto</a:t>
            </a:r>
          </a:p>
        </p:txBody>
      </p:sp>
      <p:sp>
        <p:nvSpPr>
          <p:cNvPr name="TextBox 5" id="5"/>
          <p:cNvSpPr txBox="true"/>
          <p:nvPr/>
        </p:nvSpPr>
        <p:spPr>
          <a:xfrm rot="0">
            <a:off x="1085850" y="3956782"/>
            <a:ext cx="9307525" cy="3337206"/>
          </a:xfrm>
          <a:prstGeom prst="rect">
            <a:avLst/>
          </a:prstGeom>
        </p:spPr>
        <p:txBody>
          <a:bodyPr anchor="t" rtlCol="false" tIns="0" lIns="0" bIns="0" rIns="0">
            <a:spAutoFit/>
          </a:bodyPr>
          <a:lstStyle/>
          <a:p>
            <a:pPr algn="just">
              <a:lnSpc>
                <a:spcPts val="3275"/>
              </a:lnSpc>
              <a:spcBef>
                <a:spcPct val="0"/>
              </a:spcBef>
            </a:pPr>
            <a:r>
              <a:rPr lang="en-US" sz="2339">
                <a:solidFill>
                  <a:srgbClr val="FFFFFF"/>
                </a:solidFill>
                <a:latin typeface="Codec Pro"/>
                <a:ea typeface="Codec Pro"/>
                <a:cs typeface="Codec Pro"/>
                <a:sym typeface="Codec Pro"/>
              </a:rPr>
              <a:t>La estructura del proyecto se centraliza en la carpeta 'proyectoconta'. En su interior, residen dos elementos fundamentales: el script proyeccion_ventas.py, que encapsula la lógica de proyección de datos, y el archivo Excel de origen facilitado por la empresa. Como resultado de su ejecución, el script produce automáticamente un gráfico interactivo en formato HTML, una imagen PNG del gráfico para referencia, y un archivo Excel con la proyección de resultados a futuro.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DAGsgJjCg74</dc:identifier>
  <dcterms:modified xsi:type="dcterms:W3CDTF">2011-08-01T06:04:30Z</dcterms:modified>
  <cp:revision>1</cp:revision>
  <dc:title>Contabilidad</dc:title>
</cp:coreProperties>
</file>